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Bowen Hee"/>
  <p:cmAuthor clrIdx="1" id="1" initials="" lastIdx="1" name="Ryan Swa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7-08-25T08:24:50.414">
    <p:pos x="6000" y="0"/>
    <p:text>Update graph</p:text>
  </p:cm>
  <p:cm authorId="1" idx="1" dt="2017-08-25T08:24:50.414">
    <p:pos x="6000" y="100"/>
    <p:text>Updated. There are some more in the visualization.Rmd if you want to include more.</p:text>
  </p:cm>
</p:cmLst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koin.com/2014/09/15/ohsu-police-force-now-armed/" TargetMode="External"/><Relationship Id="rId3" Type="http://schemas.openxmlformats.org/officeDocument/2006/relationships/hyperlink" Target="https://healthawarenessfoundation.com/why-do-i-age-get-sick-get-diseases/" TargetMode="External"/><Relationship Id="rId4" Type="http://schemas.openxmlformats.org/officeDocument/2006/relationships/hyperlink" Target="http://www.inline-cc.com/portfolio-view/in-tempus/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Good Morning, thanks for being here for our presentation on the results of our investigation about LACE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 can explain the lack of significance in our weighted C score as a lack of domain knowledge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Future Directions: 4. Can also find ways to save patients money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</a:pPr>
            <a:r>
              <a:rPr lang="en" sz="1800">
                <a:solidFill>
                  <a:schemeClr val="dk2"/>
                </a:solidFill>
              </a:rPr>
              <a:t>Outline issues facing Hospitals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</a:pPr>
            <a:r>
              <a:rPr lang="en" sz="1800">
                <a:solidFill>
                  <a:schemeClr val="dk2"/>
                </a:solidFill>
              </a:rPr>
              <a:t>Brief introduction to the LACE score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</a:pPr>
            <a:r>
              <a:rPr lang="en" sz="1800">
                <a:solidFill>
                  <a:schemeClr val="dk2"/>
                </a:solidFill>
              </a:rPr>
              <a:t>Examination of LACE model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</a:pPr>
            <a:r>
              <a:rPr lang="en" sz="1800">
                <a:solidFill>
                  <a:schemeClr val="dk2"/>
                </a:solidFill>
              </a:rPr>
              <a:t>Possible extensions to LACE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</a:pPr>
            <a:r>
              <a:rPr lang="en" sz="1800">
                <a:solidFill>
                  <a:schemeClr val="dk2"/>
                </a:solidFill>
              </a:rPr>
              <a:t>Recommendations and Future Actions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Some of the pressing concerns facing hospitals are unanticipated, but preventable, readmissions.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These are usually directed towards the Emergency Department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Not only is that a high cost for the hospital, but there is also a  high cost for patients as well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Our goal with this project was to find a way to reduce the number of readmissions while maintaining quality of healthcare for our patients.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What is the best method for managing these competing concerns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/>
              <a:t>Love the layout ; 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/>
              <a:t>In order to address this problem, we look to LACE which is used to identify Individuals at risk of unplanned readmission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LACE is a combination of predictive metrics(cofactors)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</a:pPr>
            <a:r>
              <a:rPr lang="en" sz="1400">
                <a:solidFill>
                  <a:schemeClr val="dk1"/>
                </a:solidFill>
              </a:rPr>
              <a:t>L - Length of stay (Scaled)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</a:pPr>
            <a:r>
              <a:rPr lang="en" sz="1400">
                <a:solidFill>
                  <a:schemeClr val="dk1"/>
                </a:solidFill>
              </a:rPr>
              <a:t>A - Acuity of Admission (Emergency Room or not, binary)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</a:pPr>
            <a:r>
              <a:rPr lang="en" sz="1400">
                <a:solidFill>
                  <a:schemeClr val="dk1"/>
                </a:solidFill>
              </a:rPr>
              <a:t>C - Comorbidities (Translated to a Comorbidity Score)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</a:pPr>
            <a:r>
              <a:rPr lang="en" sz="1400">
                <a:solidFill>
                  <a:schemeClr val="dk1"/>
                </a:solidFill>
              </a:rPr>
              <a:t>E - Emergency Department Visits (Excluding preceding visit)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Captures the risk of a potentially avoidable rehospitalization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Benefits</a:t>
            </a:r>
            <a:br>
              <a:rPr lang="en" sz="1400">
                <a:solidFill>
                  <a:schemeClr val="dk1"/>
                </a:solidFill>
              </a:rPr>
            </a:br>
            <a:r>
              <a:rPr lang="en" sz="1400">
                <a:solidFill>
                  <a:schemeClr val="dk1"/>
                </a:solidFill>
              </a:rPr>
              <a:t>Easily calculated and updated at each hospital event</a:t>
            </a:r>
            <a:br>
              <a:rPr lang="en" sz="1400">
                <a:solidFill>
                  <a:schemeClr val="dk1"/>
                </a:solidFill>
              </a:rPr>
            </a:br>
            <a:r>
              <a:rPr lang="en" sz="1400">
                <a:solidFill>
                  <a:schemeClr val="dk1"/>
                </a:solidFill>
              </a:rPr>
              <a:t>Intuitive as a risk scale to clinicians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We can leverage this simple measure in order to predict which patients are the highest risk of readmission by building a model based on variables that may contribute to readmission.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Current implementation of LACE used a threshold of 11 to define individuals at high risk; our goal was to develop a model that performed better than that.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rPr lang="en" sz="1400"/>
              <a:t>Patient in bed (L) source: </a:t>
            </a:r>
            <a:r>
              <a:rPr lang="en" sz="1400"/>
              <a:t>https://archive.ahrq.gov/news/newsletters/research-activities/13sep/0913RA9.html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rPr lang="en" sz="1400"/>
              <a:t>Emergency v normal @ OHSU (A) source: </a:t>
            </a:r>
            <a:r>
              <a:rPr lang="en" sz="1400" u="sng">
                <a:hlinkClick r:id="rId2"/>
              </a:rPr>
              <a:t>http://koin.com/2014/09/15/ohsu-police-force-now-armed/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rPr lang="en" sz="1400"/>
              <a:t>Comorbidity © source:</a:t>
            </a:r>
            <a:r>
              <a:rPr lang="en" sz="1400" u="sng">
                <a:hlinkClick r:id="rId3"/>
              </a:rPr>
              <a:t>https://healthawarenessfoundation.com/why-do-i-age-get-sick-get-diseases/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rPr lang="en" sz="1400"/>
              <a:t>ER OHSU source: </a:t>
            </a:r>
            <a:r>
              <a:rPr lang="en" sz="1400" u="sng">
                <a:hlinkClick r:id="rId4"/>
              </a:rPr>
              <a:t>http://www.inline-cc.com/portfolio-view/in-tempus/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We have evidence that our population is similar to the establishing paper’s population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Update with script?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Threshold - 0.215 (increments of .005)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Specificity -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Sensitivity - 91%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Accuracy - 81%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dk2"/>
                </a:solidFill>
              </a:rPr>
              <a:t>False Positive -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(Individuals w/out problems, overcharging because additional unnecessary visits)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False Negatives(individuals die at home, hospital liability)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AUC values were relatively low by LACE score for the model and exhibitied relatively low sensitivity for the ‘high risk’ cutoff of a LACE score of 11.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chemeClr val="dk2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In examining the LACE model, our basic question was: Can we do better modeling readmissions at 30 days with individual L, A, C, and E values than modeling readmission at 30 days with the LACE score (summed L,A,C, &amp; E)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We evaluated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Model selection of full model L, A, C, E, Lace Sum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We can pick a model by setting a threshold on the modeled probability of a readmission within 30 days.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To set the threshold, we selected three use cases and corresponding statistics we would hope to emphasize in each use case. 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\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1.xml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 sz="4800"/>
              <a:t>Implementation of LACE Framework for Prediction of Readmission Within 30 Days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36723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/>
              <a:t>Cordier B., Hee D., &amp; Swan R.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08-24 at 21.30.13.png"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6949" y="0"/>
            <a:ext cx="685037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Extensions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LACE with weights on comorbidities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Examine more nuanced approaches to weighting comorbidities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Machine Learning Methods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Attempted naive SVM, but performance was inferior to logistic regression model</a:t>
            </a:r>
          </a:p>
          <a:p>
            <a:pPr indent="-228600" lvl="1" marL="914400">
              <a:spcBef>
                <a:spcPts val="0"/>
              </a:spcBef>
            </a:pPr>
            <a:r>
              <a:rPr lang="en"/>
              <a:t>Possibly useful to further dissect high risk group with additional covariates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Additional information for patients for whom intervention is pursued after high-risk diagnosis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Alternatives to Readmit30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Alternative time points to account for differences in disease progression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Time Series Analysis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Caveats </a:t>
            </a:r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Model interpretation more complex than traditional LACE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Naive method of setting a threshold performs slightly worse than model, but is much simpler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We did not use all of the comorbidities that were taken into account in the traditional LACE score (ex: previous Myocardial Infarction). We also removed weights for C to use </a:t>
            </a:r>
            <a:r>
              <a:rPr lang="en"/>
              <a:t>occurrences</a:t>
            </a:r>
            <a:r>
              <a:rPr lang="en"/>
              <a:t> of comorbidities.</a:t>
            </a:r>
          </a:p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" sz="1400"/>
              <a:t>Did not use weighted C model (simple sum of n comorbidities)</a:t>
            </a:r>
          </a:p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" sz="1400"/>
              <a:t>Weighting scheme for C not significant in model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LACE shows promise for identifying high-risk patients who can be targeted for intervention before a subsequent hospitalization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LACE in its most basic formulation works well, but augmentation with more complex methods, specifically a logistic model balancing clinician and administrative needs, may provide additional gains to model effectiveness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High levels of false positives may be sustainable if the costs of intervention are less than those prevented by avoiding future ED hospitalization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Win-Win scenario of better health outcomes for patients and better bottom line for stakeholders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Conclusions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Extra - SVM</a:t>
            </a:r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311700" y="1152475"/>
            <a:ext cx="42291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 SVM trained on a radial kernel showed comparable performance to the thresholding method (AUC=0.61).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In cases where interpretability is not of the highest concern, machine learning methods may have the ability to augment the existing formulation of LACE.</a:t>
            </a:r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2425" y="1325537"/>
            <a:ext cx="4298400" cy="3070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Roadmap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Outline issues facing Hospitals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LACE score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Examination of LACE model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Possible extensions to LACE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Recommendations and Future Actions</a:t>
            </a:r>
          </a:p>
        </p:txBody>
      </p:sp>
      <p:pic>
        <p:nvPicPr>
          <p:cNvPr id="62" name="Shape 62"/>
          <p:cNvPicPr preferRelativeResize="0"/>
          <p:nvPr/>
        </p:nvPicPr>
        <p:blipFill rotWithShape="1">
          <a:blip r:embed="rId3">
            <a:alphaModFix/>
          </a:blip>
          <a:srcRect b="0" l="37449" r="0" t="0"/>
          <a:stretch/>
        </p:blipFill>
        <p:spPr>
          <a:xfrm>
            <a:off x="5014775" y="445024"/>
            <a:ext cx="3679674" cy="39216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 txBox="1"/>
          <p:nvPr/>
        </p:nvSpPr>
        <p:spPr>
          <a:xfrm>
            <a:off x="7349775" y="4422300"/>
            <a:ext cx="86742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</a:rPr>
              <a:t>Wikimedia Commons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Problem Statement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152475"/>
            <a:ext cx="4257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Goals: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Reduce the number of hospital readmissions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Keep mortality rates low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How can we best manage these competing concerns?</a:t>
            </a:r>
          </a:p>
        </p:txBody>
      </p:sp>
      <p:grpSp>
        <p:nvGrpSpPr>
          <p:cNvPr id="70" name="Shape 70"/>
          <p:cNvGrpSpPr/>
          <p:nvPr/>
        </p:nvGrpSpPr>
        <p:grpSpPr>
          <a:xfrm>
            <a:off x="4231800" y="1121925"/>
            <a:ext cx="4808400" cy="3165250"/>
            <a:chOff x="4155600" y="1807725"/>
            <a:chExt cx="4808400" cy="3165250"/>
          </a:xfrm>
        </p:grpSpPr>
        <p:pic>
          <p:nvPicPr>
            <p:cNvPr id="71" name="Shape 7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155600" y="1807725"/>
              <a:ext cx="4808400" cy="2869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2" name="Shape 72"/>
            <p:cNvSpPr txBox="1"/>
            <p:nvPr/>
          </p:nvSpPr>
          <p:spPr>
            <a:xfrm>
              <a:off x="4155600" y="4568875"/>
              <a:ext cx="4676700" cy="40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en" sz="1000"/>
                <a:t>Credit: Tim Lane </a:t>
              </a:r>
            </a:p>
            <a:p>
              <a:pPr lvl="0">
                <a:spcBef>
                  <a:spcPts val="0"/>
                </a:spcBef>
                <a:buNone/>
              </a:pPr>
              <a:r>
                <a:rPr lang="en" sz="1000"/>
                <a:t>Source: http://www.nytimes.com/2009/12/01/health/01essay.html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Shape 77"/>
          <p:cNvGrpSpPr/>
          <p:nvPr/>
        </p:nvGrpSpPr>
        <p:grpSpPr>
          <a:xfrm>
            <a:off x="170312" y="715718"/>
            <a:ext cx="8803385" cy="1569938"/>
            <a:chOff x="-4272025" y="1017725"/>
            <a:chExt cx="11430000" cy="2038351"/>
          </a:xfrm>
        </p:grpSpPr>
        <p:pic>
          <p:nvPicPr>
            <p:cNvPr id="78" name="Shape 7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4272025" y="1017725"/>
              <a:ext cx="2857500" cy="203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Shape 79"/>
            <p:cNvPicPr preferRelativeResize="0"/>
            <p:nvPr/>
          </p:nvPicPr>
          <p:blipFill rotWithShape="1">
            <a:blip r:embed="rId4">
              <a:alphaModFix/>
            </a:blip>
            <a:srcRect b="0" l="9175" r="4101" t="0"/>
            <a:stretch/>
          </p:blipFill>
          <p:spPr>
            <a:xfrm>
              <a:off x="-1414525" y="1017725"/>
              <a:ext cx="2857500" cy="20383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Shape 8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442975" y="1017725"/>
              <a:ext cx="2857500" cy="2038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Shape 81"/>
            <p:cNvPicPr preferRelativeResize="0"/>
            <p:nvPr/>
          </p:nvPicPr>
          <p:blipFill rotWithShape="1">
            <a:blip r:embed="rId6">
              <a:alphaModFix/>
            </a:blip>
            <a:srcRect b="0" l="0" r="20044" t="0"/>
            <a:stretch/>
          </p:blipFill>
          <p:spPr>
            <a:xfrm>
              <a:off x="4300475" y="1017725"/>
              <a:ext cx="2857500" cy="2038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2" name="Shape 82"/>
          <p:cNvSpPr txBox="1"/>
          <p:nvPr/>
        </p:nvSpPr>
        <p:spPr>
          <a:xfrm>
            <a:off x="979725" y="2285662"/>
            <a:ext cx="4899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3600"/>
              <a:t>L</a:t>
            </a:r>
          </a:p>
        </p:txBody>
      </p:sp>
      <p:sp>
        <p:nvSpPr>
          <p:cNvPr id="83" name="Shape 83"/>
          <p:cNvSpPr txBox="1"/>
          <p:nvPr/>
        </p:nvSpPr>
        <p:spPr>
          <a:xfrm>
            <a:off x="3207212" y="2285662"/>
            <a:ext cx="4899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600"/>
              <a:t>A</a:t>
            </a:r>
          </a:p>
        </p:txBody>
      </p:sp>
      <p:sp>
        <p:nvSpPr>
          <p:cNvPr id="84" name="Shape 84"/>
          <p:cNvSpPr txBox="1"/>
          <p:nvPr/>
        </p:nvSpPr>
        <p:spPr>
          <a:xfrm>
            <a:off x="5434700" y="2285662"/>
            <a:ext cx="4899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600"/>
              <a:t>C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7628175" y="2285662"/>
            <a:ext cx="4899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600"/>
              <a:t>E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x="3850800" y="3550287"/>
            <a:ext cx="1442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Model</a:t>
            </a:r>
          </a:p>
        </p:txBody>
      </p:sp>
      <p:cxnSp>
        <p:nvCxnSpPr>
          <p:cNvPr id="87" name="Shape 87"/>
          <p:cNvCxnSpPr>
            <a:stCxn id="82" idx="2"/>
            <a:endCxn id="86" idx="0"/>
          </p:cNvCxnSpPr>
          <p:nvPr/>
        </p:nvCxnSpPr>
        <p:spPr>
          <a:xfrm flipH="1" rot="-5400000">
            <a:off x="2626725" y="1604812"/>
            <a:ext cx="543300" cy="33474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8" name="Shape 88"/>
          <p:cNvCxnSpPr>
            <a:stCxn id="83" idx="2"/>
            <a:endCxn id="86" idx="0"/>
          </p:cNvCxnSpPr>
          <p:nvPr/>
        </p:nvCxnSpPr>
        <p:spPr>
          <a:xfrm flipH="1" rot="-5400000">
            <a:off x="3740462" y="2718562"/>
            <a:ext cx="543300" cy="11199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9" name="Shape 89"/>
          <p:cNvCxnSpPr>
            <a:stCxn id="84" idx="2"/>
            <a:endCxn id="86" idx="0"/>
          </p:cNvCxnSpPr>
          <p:nvPr/>
        </p:nvCxnSpPr>
        <p:spPr>
          <a:xfrm rot="5400000">
            <a:off x="4854200" y="2724712"/>
            <a:ext cx="543300" cy="11076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0" name="Shape 90"/>
          <p:cNvCxnSpPr>
            <a:stCxn id="85" idx="2"/>
            <a:endCxn id="86" idx="0"/>
          </p:cNvCxnSpPr>
          <p:nvPr/>
        </p:nvCxnSpPr>
        <p:spPr>
          <a:xfrm rot="5400000">
            <a:off x="5950875" y="1627912"/>
            <a:ext cx="543300" cy="33012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1" name="Shape 91"/>
          <p:cNvSpPr txBox="1"/>
          <p:nvPr/>
        </p:nvSpPr>
        <p:spPr>
          <a:xfrm>
            <a:off x="0" y="4425000"/>
            <a:ext cx="86742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(L) https://archive.ahrq.gov/news/newsletters/research-activities/13sep/0913RA9.html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(A)http://koin.com/2014/09/15/ohsu-police-force-now-armed/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(C)https://healthawarenessfoundation.com/why-do-i-age-get-sick-get-diseases/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(E)http://www.inline-cc.com/portfolio-view/in-tempus/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 Overview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00" y="1304250"/>
            <a:ext cx="4253649" cy="303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3159" y="1421787"/>
            <a:ext cx="4089140" cy="292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Challenges of Thresholding</a:t>
            </a:r>
            <a:br>
              <a:rPr lang="en"/>
            </a:br>
            <a:r>
              <a:rPr lang="en"/>
              <a:t>By LACE Sum</a:t>
            </a:r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1437" y="2447875"/>
            <a:ext cx="3883024" cy="26956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5" name="Shape 105"/>
          <p:cNvCxnSpPr/>
          <p:nvPr/>
        </p:nvCxnSpPr>
        <p:spPr>
          <a:xfrm>
            <a:off x="6533315" y="2915047"/>
            <a:ext cx="0" cy="1676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6" name="Shape 106"/>
          <p:cNvCxnSpPr/>
          <p:nvPr/>
        </p:nvCxnSpPr>
        <p:spPr>
          <a:xfrm>
            <a:off x="7018002" y="2915047"/>
            <a:ext cx="0" cy="1676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07" name="Shape 107"/>
          <p:cNvSpPr txBox="1"/>
          <p:nvPr/>
        </p:nvSpPr>
        <p:spPr>
          <a:xfrm>
            <a:off x="430425" y="1606825"/>
            <a:ext cx="4030500" cy="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Observed AUC values show very low sensitivity and resulting AUC at the suggested “high risk” threshold of LACE = 11.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Is summation of scores insufficient to take full advantage of information provided by comorbidities and other indicators?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We evaluated logistic regression and other methods be used to enhance predictive power of the model.</a:t>
            </a:r>
          </a:p>
        </p:txBody>
      </p:sp>
      <p:pic>
        <p:nvPicPr>
          <p:cNvPr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9275" y="110775"/>
            <a:ext cx="3765175" cy="2447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known"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2175" y="0"/>
            <a:ext cx="51434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 txBox="1"/>
          <p:nvPr/>
        </p:nvSpPr>
        <p:spPr>
          <a:xfrm>
            <a:off x="3851400" y="2292150"/>
            <a:ext cx="4794000" cy="55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AUC = 0</a:t>
            </a:r>
            <a:r>
              <a:rPr lang="en"/>
              <a:t>.</a:t>
            </a:r>
            <a:r>
              <a:rPr lang="en"/>
              <a:t>7711</a:t>
            </a:r>
          </a:p>
        </p:txBody>
      </p:sp>
      <p:sp>
        <p:nvSpPr>
          <p:cNvPr id="115" name="Shape 115"/>
          <p:cNvSpPr txBox="1"/>
          <p:nvPr/>
        </p:nvSpPr>
        <p:spPr>
          <a:xfrm>
            <a:off x="690800" y="557625"/>
            <a:ext cx="4794000" cy="5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Logistic Regression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Model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354225" y="1759225"/>
            <a:ext cx="4401000" cy="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Comorbidities Included: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Diabetes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Myocardial Infarction (MCI)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Dementia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Depression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Stroke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Hepatitis C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Asthma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Congestive Heart Failure (CHF)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Coronary Artery Disease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Peripheral Vascular Disease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08-24 at 21.29.41.png"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275" y="0"/>
            <a:ext cx="687714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08-24 at 21.29.58.png"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600" y="0"/>
            <a:ext cx="68656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